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95" r:id="rId3"/>
    <p:sldId id="267" r:id="rId4"/>
    <p:sldId id="268" r:id="rId5"/>
    <p:sldId id="306" r:id="rId6"/>
    <p:sldId id="297" r:id="rId7"/>
    <p:sldId id="298" r:id="rId8"/>
    <p:sldId id="299" r:id="rId9"/>
    <p:sldId id="307" r:id="rId10"/>
    <p:sldId id="300" r:id="rId11"/>
    <p:sldId id="312" r:id="rId12"/>
    <p:sldId id="313" r:id="rId13"/>
    <p:sldId id="314" r:id="rId14"/>
    <p:sldId id="305" r:id="rId15"/>
    <p:sldId id="315" r:id="rId16"/>
    <p:sldId id="318" r:id="rId17"/>
    <p:sldId id="302" r:id="rId18"/>
    <p:sldId id="309" r:id="rId19"/>
    <p:sldId id="303" r:id="rId20"/>
    <p:sldId id="308" r:id="rId21"/>
    <p:sldId id="304" r:id="rId22"/>
    <p:sldId id="311" r:id="rId23"/>
    <p:sldId id="31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0" autoAdjust="0"/>
    <p:restoredTop sz="94434" autoAdjust="0"/>
  </p:normalViewPr>
  <p:slideViewPr>
    <p:cSldViewPr snapToGrid="0">
      <p:cViewPr varScale="1">
        <p:scale>
          <a:sx n="46" d="100"/>
          <a:sy n="46" d="100"/>
        </p:scale>
        <p:origin x="111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T 2017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4976379" y="4665917"/>
            <a:ext cx="1666875" cy="3952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3353849" y="1442421"/>
            <a:ext cx="5385089" cy="13096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4270339" y="2869101"/>
            <a:ext cx="3078956" cy="16922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3682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95300"/>
            <a:ext cx="7886700" cy="819150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04950"/>
            <a:ext cx="7886700" cy="48387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108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76250"/>
            <a:ext cx="7886700" cy="781051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436687"/>
            <a:ext cx="3886200" cy="4740276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436687"/>
            <a:ext cx="3886200" cy="4740276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505956"/>
            <a:ext cx="6858000" cy="28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466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57200"/>
            <a:ext cx="7886700" cy="857250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505956"/>
            <a:ext cx="6858000" cy="28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480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505956"/>
            <a:ext cx="6858000" cy="28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518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514350"/>
            <a:ext cx="2949178" cy="1543050"/>
          </a:xfrm>
          <a:prstGeom prst="rect">
            <a:avLst/>
          </a:prstGeom>
        </p:spPr>
        <p:txBody>
          <a:bodyPr anchor="b"/>
          <a:lstStyle>
            <a:lvl1pPr algn="ctr"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514351"/>
            <a:ext cx="4629150" cy="5829299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4286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505956"/>
            <a:ext cx="6858000" cy="28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441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95301"/>
            <a:ext cx="2949178" cy="1562099"/>
          </a:xfrm>
          <a:prstGeom prst="rect">
            <a:avLst/>
          </a:prstGeom>
        </p:spPr>
        <p:txBody>
          <a:bodyPr anchor="b"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495301"/>
            <a:ext cx="4629150" cy="536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505956"/>
            <a:ext cx="6858000" cy="28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954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9202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46068" y="5458658"/>
            <a:ext cx="3575193" cy="1083810"/>
          </a:xfrm>
        </p:spPr>
        <p:txBody>
          <a:bodyPr/>
          <a:lstStyle/>
          <a:p>
            <a:r>
              <a:rPr lang="en-ZA" b="1" dirty="0" smtClean="0"/>
              <a:t>4</a:t>
            </a:r>
            <a:r>
              <a:rPr lang="en-ZA" b="1" baseline="30000" dirty="0" smtClean="0"/>
              <a:t>th</a:t>
            </a:r>
            <a:r>
              <a:rPr lang="en-ZA" b="1" dirty="0" smtClean="0"/>
              <a:t> ZULC </a:t>
            </a:r>
            <a:r>
              <a:rPr lang="en-ZA" b="1" dirty="0" err="1" smtClean="0"/>
              <a:t>Bennial</a:t>
            </a:r>
            <a:r>
              <a:rPr lang="en-ZA" b="1" dirty="0" smtClean="0"/>
              <a:t> Conference,</a:t>
            </a:r>
          </a:p>
          <a:p>
            <a:r>
              <a:rPr lang="en-ZA" b="1" dirty="0" smtClean="0"/>
              <a:t>Harare, Zimbabwe</a:t>
            </a:r>
          </a:p>
          <a:p>
            <a:r>
              <a:rPr lang="en-ZA" b="1" dirty="0" smtClean="0"/>
              <a:t>Date: 27</a:t>
            </a:r>
            <a:r>
              <a:rPr lang="en-ZA" b="1" baseline="30000" dirty="0" smtClean="0"/>
              <a:t>th</a:t>
            </a:r>
            <a:r>
              <a:rPr lang="en-ZA" b="1" dirty="0" smtClean="0"/>
              <a:t> – 29</a:t>
            </a:r>
            <a:r>
              <a:rPr lang="en-ZA" b="1" baseline="30000" dirty="0" smtClean="0"/>
              <a:t>th</a:t>
            </a:r>
            <a:r>
              <a:rPr lang="en-ZA" b="1" dirty="0" smtClean="0"/>
              <a:t> March 2019</a:t>
            </a:r>
          </a:p>
          <a:p>
            <a:r>
              <a:rPr lang="en-ZA" b="1" dirty="0" smtClean="0"/>
              <a:t> </a:t>
            </a:r>
            <a:endParaRPr lang="en-GB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302333" y="1289781"/>
            <a:ext cx="5385089" cy="1132438"/>
          </a:xfrm>
        </p:spPr>
        <p:txBody>
          <a:bodyPr/>
          <a:lstStyle/>
          <a:p>
            <a:r>
              <a:rPr lang="en-ZA" dirty="0" smtClean="0"/>
              <a:t>Library 4.0 era: Are academic libraries ready?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3302333" y="2678805"/>
            <a:ext cx="5146207" cy="2266681"/>
          </a:xfrm>
        </p:spPr>
        <p:txBody>
          <a:bodyPr/>
          <a:lstStyle/>
          <a:p>
            <a:r>
              <a:rPr lang="en-ZA" b="1" dirty="0" smtClean="0"/>
              <a:t>Presented by:</a:t>
            </a:r>
          </a:p>
          <a:p>
            <a:r>
              <a:rPr lang="en-ZA" b="1" dirty="0" smtClean="0"/>
              <a:t>Biziwe Tembe, Manager: Client Services</a:t>
            </a:r>
          </a:p>
          <a:p>
            <a:r>
              <a:rPr lang="en-ZA" b="1" dirty="0" smtClean="0"/>
              <a:t>Gold Fields Library, VUT</a:t>
            </a:r>
          </a:p>
          <a:p>
            <a:r>
              <a:rPr lang="en-ZA" b="1" dirty="0" smtClean="0"/>
              <a:t>&amp;</a:t>
            </a:r>
          </a:p>
          <a:p>
            <a:r>
              <a:rPr lang="en-ZA" b="1" dirty="0" err="1" smtClean="0"/>
              <a:t>Nicolene</a:t>
            </a:r>
            <a:r>
              <a:rPr lang="en-ZA" b="1" dirty="0" smtClean="0"/>
              <a:t> Mkhathali, Manager: Technical Services</a:t>
            </a:r>
          </a:p>
          <a:p>
            <a:r>
              <a:rPr lang="en-ZA" b="1" dirty="0" smtClean="0"/>
              <a:t>Gold Fields Library, VUT</a:t>
            </a:r>
          </a:p>
          <a:p>
            <a:endParaRPr lang="en-ZA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174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44235"/>
            <a:ext cx="7886700" cy="747822"/>
          </a:xfrm>
        </p:spPr>
        <p:txBody>
          <a:bodyPr/>
          <a:lstStyle/>
          <a:p>
            <a:r>
              <a:rPr lang="en-US" sz="4000" dirty="0" smtClean="0"/>
              <a:t>Library 4.0 in academic libraries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521" y="1614345"/>
            <a:ext cx="8664767" cy="4729305"/>
          </a:xfrm>
        </p:spPr>
        <p:txBody>
          <a:bodyPr/>
          <a:lstStyle/>
          <a:p>
            <a:r>
              <a:rPr lang="en-US" dirty="0" smtClean="0"/>
              <a:t>Big data is also important in academic libraries as it is cost saving, improves enormous volumes, speed and innovative information technology </a:t>
            </a:r>
          </a:p>
          <a:p>
            <a:r>
              <a:rPr lang="en-US" dirty="0" smtClean="0"/>
              <a:t>This kind of system can analyze the results of big data for planning information services suitable for the users</a:t>
            </a:r>
          </a:p>
          <a:p>
            <a:r>
              <a:rPr lang="en-US" dirty="0" smtClean="0"/>
              <a:t>It indicates human interaction, communication flow and relationships among data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67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043" y="213664"/>
            <a:ext cx="8664767" cy="712211"/>
          </a:xfrm>
        </p:spPr>
        <p:txBody>
          <a:bodyPr/>
          <a:lstStyle/>
          <a:p>
            <a:r>
              <a:rPr lang="en-US" sz="4000" dirty="0" smtClean="0"/>
              <a:t>Library 4.0 in academic libraries </a:t>
            </a:r>
            <a:r>
              <a:rPr lang="en-US" sz="4000" dirty="0" err="1" smtClean="0"/>
              <a:t>cont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913" y="1127668"/>
            <a:ext cx="8735984" cy="5215982"/>
          </a:xfrm>
        </p:spPr>
        <p:txBody>
          <a:bodyPr/>
          <a:lstStyle/>
          <a:p>
            <a:r>
              <a:rPr lang="en-US" dirty="0"/>
              <a:t>Cloud computing in library services can be applied to: </a:t>
            </a:r>
          </a:p>
          <a:p>
            <a:pPr>
              <a:buFont typeface="Wingdings" charset="2"/>
              <a:buChar char="ü"/>
            </a:pPr>
            <a:r>
              <a:rPr lang="en-US" dirty="0"/>
              <a:t>integrate management of library </a:t>
            </a:r>
            <a:r>
              <a:rPr lang="en-US" dirty="0" smtClean="0"/>
              <a:t>resources in web-based distributed surroundings</a:t>
            </a:r>
          </a:p>
          <a:p>
            <a:pPr>
              <a:buFont typeface="Wingdings" charset="2"/>
              <a:buChar char="ü"/>
            </a:pPr>
            <a:r>
              <a:rPr lang="en-US" dirty="0"/>
              <a:t>p</a:t>
            </a:r>
            <a:r>
              <a:rPr lang="en-US" dirty="0" smtClean="0"/>
              <a:t>rovide remote access to resources and services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encourage resource sharing amongst libraries</a:t>
            </a:r>
          </a:p>
          <a:p>
            <a:pPr>
              <a:buFont typeface="Wingdings" charset="2"/>
              <a:buChar char="ü"/>
            </a:pPr>
            <a:r>
              <a:rPr lang="en-US" dirty="0"/>
              <a:t>b</a:t>
            </a:r>
            <a:r>
              <a:rPr lang="en-US" dirty="0" smtClean="0"/>
              <a:t>uild comprehensive service systems</a:t>
            </a:r>
          </a:p>
          <a:p>
            <a:pPr>
              <a:buFont typeface="Wingdings" charset="2"/>
              <a:buChar char="ü"/>
            </a:pPr>
            <a:r>
              <a:rPr lang="en-US" dirty="0"/>
              <a:t>p</a:t>
            </a:r>
            <a:r>
              <a:rPr lang="en-US" dirty="0" smtClean="0"/>
              <a:t>romote cooperation amongst libraries</a:t>
            </a:r>
          </a:p>
          <a:p>
            <a:pPr>
              <a:buFont typeface="Arial"/>
              <a:buChar char="•"/>
            </a:pPr>
            <a:r>
              <a:rPr lang="en-US" dirty="0" smtClean="0"/>
              <a:t>Cloud computing is technology that is required to make big data available, while big data is available to users whenever they need via Internet connection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78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391" y="142443"/>
            <a:ext cx="8617289" cy="807172"/>
          </a:xfrm>
        </p:spPr>
        <p:txBody>
          <a:bodyPr/>
          <a:lstStyle/>
          <a:p>
            <a:r>
              <a:rPr lang="en-US" sz="4000" dirty="0" smtClean="0"/>
              <a:t>Library 4.0 in academic libraries </a:t>
            </a:r>
            <a:r>
              <a:rPr lang="en-US" sz="4000" dirty="0" err="1" smtClean="0"/>
              <a:t>cont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652" y="1032706"/>
            <a:ext cx="8652897" cy="5310944"/>
          </a:xfrm>
        </p:spPr>
        <p:txBody>
          <a:bodyPr/>
          <a:lstStyle/>
          <a:p>
            <a:r>
              <a:rPr lang="en-US" dirty="0" smtClean="0"/>
              <a:t>Augmented reality (AR) also known as Mixed Reality (MR) reveals real-world elements joined together with virtual ones for extra information</a:t>
            </a:r>
          </a:p>
          <a:p>
            <a:r>
              <a:rPr lang="en-US" dirty="0" smtClean="0"/>
              <a:t>The system is presented for real-time interactions in 3D spaces to bring unlimited inform. into reality</a:t>
            </a:r>
          </a:p>
          <a:p>
            <a:r>
              <a:rPr lang="en-US" dirty="0" smtClean="0"/>
              <a:t>VUT Science Park campus has this kind of technology, although not housed in the library</a:t>
            </a:r>
          </a:p>
          <a:p>
            <a:r>
              <a:rPr lang="en-US" dirty="0" smtClean="0"/>
              <a:t>AR technology is organized into location-based augmented reality</a:t>
            </a:r>
          </a:p>
          <a:p>
            <a:r>
              <a:rPr lang="en-US" dirty="0" smtClean="0"/>
              <a:t>So it can spot information where the user is looking by using directions created by other users, including image recognition augmented reality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18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044" y="162935"/>
            <a:ext cx="8724114" cy="819150"/>
          </a:xfrm>
        </p:spPr>
        <p:txBody>
          <a:bodyPr/>
          <a:lstStyle/>
          <a:p>
            <a:r>
              <a:rPr lang="en-US" sz="4000" dirty="0" smtClean="0"/>
              <a:t>Library 4.0 in academic libraries </a:t>
            </a:r>
            <a:r>
              <a:rPr lang="en-US" sz="4000" dirty="0" err="1" smtClean="0"/>
              <a:t>cont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436" y="1127668"/>
            <a:ext cx="8771592" cy="5215982"/>
          </a:xfrm>
        </p:spPr>
        <p:txBody>
          <a:bodyPr/>
          <a:lstStyle/>
          <a:p>
            <a:r>
              <a:rPr lang="en-US" dirty="0" smtClean="0"/>
              <a:t>In the library augmented reality technology suggest a system that: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allow users seeking information &amp; trying to locate books an indication that will guide them to that location when searching the catalog</a:t>
            </a:r>
          </a:p>
          <a:p>
            <a:pPr>
              <a:buFont typeface="Arial"/>
              <a:buChar char="•"/>
            </a:pPr>
            <a:r>
              <a:rPr lang="en-US" dirty="0" smtClean="0"/>
              <a:t>Many universities including VUT library are using RFID technology, such as: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Library Security Gate system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Self-check in &amp; self-check out system</a:t>
            </a:r>
          </a:p>
          <a:p>
            <a:pPr>
              <a:buFont typeface="Arial"/>
              <a:buChar char="•"/>
            </a:pPr>
            <a:r>
              <a:rPr lang="en-US" dirty="0" smtClean="0"/>
              <a:t>It is anticipated that Library 4.0 will incorporate many of the same concepts &amp; technologies of Web 4.0</a:t>
            </a:r>
          </a:p>
          <a:p>
            <a:pPr>
              <a:buFont typeface="Wingdings" charset="2"/>
              <a:buChar char="ü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03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497" y="302116"/>
            <a:ext cx="7886700" cy="819150"/>
          </a:xfrm>
        </p:spPr>
        <p:txBody>
          <a:bodyPr/>
          <a:lstStyle/>
          <a:p>
            <a:r>
              <a:rPr lang="en-US" sz="3600" dirty="0"/>
              <a:t>E</a:t>
            </a:r>
            <a:r>
              <a:rPr lang="en-US" sz="3600" dirty="0" smtClean="0"/>
              <a:t>xamples of Library 4.0 technologies 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783390" y="5400935"/>
            <a:ext cx="2836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UMKC Library Robot</a:t>
            </a:r>
            <a:endParaRPr lang="en-US" sz="2400" dirty="0"/>
          </a:p>
        </p:txBody>
      </p:sp>
      <p:pic>
        <p:nvPicPr>
          <p:cNvPr id="9" name="Content Placeholder 3" descr="DSC04174-e14635010414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1" b="5041"/>
          <a:stretch>
            <a:fillRect/>
          </a:stretch>
        </p:blipFill>
        <p:spPr>
          <a:xfrm>
            <a:off x="4462948" y="1471507"/>
            <a:ext cx="4367993" cy="369202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61469" y="5436545"/>
            <a:ext cx="3275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Library security gate </a:t>
            </a:r>
            <a:endParaRPr lang="en-US" sz="2400" dirty="0"/>
          </a:p>
        </p:txBody>
      </p:sp>
      <p:pic>
        <p:nvPicPr>
          <p:cNvPr id="2052" name="Picture 4" descr="Image result for umkc robot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890" y="1471507"/>
            <a:ext cx="3121152" cy="3692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52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9388" y="234156"/>
            <a:ext cx="6267119" cy="667978"/>
          </a:xfrm>
        </p:spPr>
        <p:txBody>
          <a:bodyPr/>
          <a:lstStyle/>
          <a:p>
            <a:r>
              <a:rPr lang="en-US" sz="4000" dirty="0" smtClean="0"/>
              <a:t>More examples…</a:t>
            </a:r>
            <a:endParaRPr lang="en-US" sz="4000" dirty="0"/>
          </a:p>
        </p:txBody>
      </p:sp>
      <p:pic>
        <p:nvPicPr>
          <p:cNvPr id="4" name="Content Placeholder 3" descr="Unknow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36" b="10636"/>
          <a:stretch>
            <a:fillRect/>
          </a:stretch>
        </p:blipFill>
        <p:spPr>
          <a:xfrm>
            <a:off x="225522" y="1294427"/>
            <a:ext cx="4676600" cy="3892844"/>
          </a:xfrm>
        </p:spPr>
      </p:pic>
      <p:sp>
        <p:nvSpPr>
          <p:cNvPr id="5" name="TextBox 4"/>
          <p:cNvSpPr txBox="1"/>
          <p:nvPr/>
        </p:nvSpPr>
        <p:spPr>
          <a:xfrm>
            <a:off x="1744823" y="5353454"/>
            <a:ext cx="2255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RFID Tag</a:t>
            </a:r>
            <a:endParaRPr lang="en-US" sz="2400" dirty="0"/>
          </a:p>
        </p:txBody>
      </p:sp>
      <p:pic>
        <p:nvPicPr>
          <p:cNvPr id="6" name="Content Placeholder 5" descr="219549777_63be3d74d4_z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8" b="9098"/>
          <a:stretch>
            <a:fillRect/>
          </a:stretch>
        </p:blipFill>
        <p:spPr>
          <a:xfrm>
            <a:off x="5068295" y="1424421"/>
            <a:ext cx="3905080" cy="36204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26163" y="5305973"/>
            <a:ext cx="2905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Self-checkout system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1111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examples…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28479" y="1871360"/>
            <a:ext cx="4401309" cy="353861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83566" y="1867578"/>
            <a:ext cx="4258733" cy="34035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64933" y="5698744"/>
            <a:ext cx="208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VUT LIBRARY </a:t>
            </a:r>
          </a:p>
          <a:p>
            <a:pPr algn="ctr"/>
            <a:r>
              <a:rPr lang="en-US" sz="16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SELF CHECK-IN </a:t>
            </a:r>
            <a:endParaRPr lang="en-US" sz="16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63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54313"/>
            <a:ext cx="7886700" cy="605380"/>
          </a:xfrm>
        </p:spPr>
        <p:txBody>
          <a:bodyPr/>
          <a:lstStyle/>
          <a:p>
            <a:r>
              <a:rPr lang="en-US" sz="4000" dirty="0" smtClean="0"/>
              <a:t>Findings from the literature</a:t>
            </a:r>
            <a:endParaRPr lang="en-US" sz="4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13653" y="866525"/>
            <a:ext cx="8819070" cy="5477126"/>
          </a:xfrm>
        </p:spPr>
        <p:txBody>
          <a:bodyPr/>
          <a:lstStyle/>
          <a:p>
            <a:r>
              <a:rPr lang="en-US" dirty="0" smtClean="0"/>
              <a:t>Information on Library 4.0 was scarce </a:t>
            </a:r>
          </a:p>
          <a:p>
            <a:r>
              <a:rPr lang="en-US" dirty="0" smtClean="0"/>
              <a:t>Academic libraries are gradually realizing Library 4.0 era to meet demands of 21</a:t>
            </a:r>
            <a:r>
              <a:rPr lang="en-US" baseline="30000" dirty="0" smtClean="0"/>
              <a:t>st</a:t>
            </a:r>
            <a:r>
              <a:rPr lang="en-US" dirty="0" smtClean="0"/>
              <a:t> century users</a:t>
            </a:r>
          </a:p>
          <a:p>
            <a:r>
              <a:rPr lang="en-US" dirty="0" smtClean="0"/>
              <a:t>Some libraries started introducing new technologies e.g. </a:t>
            </a:r>
            <a:r>
              <a:rPr lang="en-US" dirty="0" err="1" smtClean="0"/>
              <a:t>MakerSpace</a:t>
            </a:r>
            <a:r>
              <a:rPr lang="en-US" dirty="0" smtClean="0"/>
              <a:t>, 3D printing, robots, RFID technology etc. </a:t>
            </a:r>
          </a:p>
          <a:p>
            <a:r>
              <a:rPr lang="en-US" dirty="0" smtClean="0"/>
              <a:t>Library 4.0 focuses on an environment that: 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allows librarians, users, and machines to coexist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technology that allows humans and machines to read, write, execute and concur at the same time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a library that thinks, makes decisions &amp; provide library services using reasoning (intelligent library)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02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5824"/>
            <a:ext cx="7886700" cy="725090"/>
          </a:xfrm>
        </p:spPr>
        <p:txBody>
          <a:bodyPr/>
          <a:lstStyle/>
          <a:p>
            <a:r>
              <a:rPr lang="en-US" sz="4000" dirty="0" smtClean="0"/>
              <a:t>Findings from the literature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781" y="940660"/>
            <a:ext cx="8664767" cy="5402991"/>
          </a:xfrm>
        </p:spPr>
        <p:txBody>
          <a:bodyPr/>
          <a:lstStyle/>
          <a:p>
            <a:r>
              <a:rPr lang="en-US" dirty="0" smtClean="0"/>
              <a:t>Library 2.0 pushed the role of librarians into background with advances in the search capabilities of technology</a:t>
            </a:r>
          </a:p>
          <a:p>
            <a:r>
              <a:rPr lang="en-US" dirty="0" smtClean="0"/>
              <a:t>Library 3.0 librarians were helping users to locate, access &amp; use most accurate &amp; reliable information in various formats from many sources</a:t>
            </a:r>
          </a:p>
          <a:p>
            <a:r>
              <a:rPr lang="en-US" dirty="0" smtClean="0"/>
              <a:t>Library 3.0 is seen to be intelligent &amp; customized to a point where it is almost a living organism, sustained by the engagement of users, librarians &amp; experts </a:t>
            </a:r>
          </a:p>
          <a:p>
            <a:r>
              <a:rPr lang="en-US" dirty="0" smtClean="0"/>
              <a:t>Librarian’s role is to ensure that all concept of Library 4.0 are applicable in the library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19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433" y="284884"/>
            <a:ext cx="7886700" cy="712212"/>
          </a:xfrm>
        </p:spPr>
        <p:txBody>
          <a:bodyPr/>
          <a:lstStyle/>
          <a:p>
            <a:r>
              <a:rPr lang="en-US" sz="4000" dirty="0" smtClean="0"/>
              <a:t>Recommendations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913" y="1258240"/>
            <a:ext cx="8724115" cy="4926128"/>
          </a:xfrm>
        </p:spPr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ngoing discussions about Library 4.0 are needed to meet the demands of future libraries</a:t>
            </a:r>
          </a:p>
          <a:p>
            <a:r>
              <a:rPr lang="en-US" dirty="0" smtClean="0"/>
              <a:t>Librarians need to be proactive &amp; be alert to emerging technologies related to libraries</a:t>
            </a:r>
          </a:p>
          <a:p>
            <a:r>
              <a:rPr lang="en-US" dirty="0" smtClean="0"/>
              <a:t>To focus on detailed ways on how to apply Web 4.0 concept to libraries</a:t>
            </a:r>
          </a:p>
          <a:p>
            <a:r>
              <a:rPr lang="en-US" dirty="0" smtClean="0"/>
              <a:t>Reskilling of librarians to meet challenges brought by industrial revolution</a:t>
            </a:r>
          </a:p>
          <a:p>
            <a:r>
              <a:rPr lang="en-US" dirty="0" smtClean="0"/>
              <a:t>Academic libraries must be relevant in their role to stakeholders &amp; continue to attract everyone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4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1668"/>
            <a:ext cx="7886700" cy="772732"/>
          </a:xfrm>
        </p:spPr>
        <p:txBody>
          <a:bodyPr/>
          <a:lstStyle/>
          <a:p>
            <a:r>
              <a:rPr lang="en-US" sz="4000" dirty="0" smtClean="0"/>
              <a:t>Content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972" y="1103927"/>
            <a:ext cx="8473360" cy="5168083"/>
          </a:xfrm>
        </p:spPr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Concept of the 4</a:t>
            </a:r>
            <a:r>
              <a:rPr lang="en-US" baseline="30000" dirty="0" smtClean="0"/>
              <a:t>th</a:t>
            </a:r>
            <a:r>
              <a:rPr lang="en-US" dirty="0" smtClean="0"/>
              <a:t> Industrial Revolution</a:t>
            </a:r>
          </a:p>
          <a:p>
            <a:r>
              <a:rPr lang="en-US" dirty="0" smtClean="0"/>
              <a:t>Impact </a:t>
            </a:r>
            <a:r>
              <a:rPr lang="en-US" dirty="0"/>
              <a:t>of </a:t>
            </a:r>
            <a:r>
              <a:rPr lang="en-US" dirty="0" smtClean="0"/>
              <a:t>The 4</a:t>
            </a:r>
            <a:r>
              <a:rPr lang="en-US" baseline="30000" dirty="0" smtClean="0"/>
              <a:t>th</a:t>
            </a:r>
            <a:r>
              <a:rPr lang="en-US" dirty="0" smtClean="0"/>
              <a:t> IR in academic institutions</a:t>
            </a:r>
          </a:p>
          <a:p>
            <a:r>
              <a:rPr lang="en-US" dirty="0" smtClean="0"/>
              <a:t>What transpired Library 4.0?</a:t>
            </a:r>
          </a:p>
          <a:p>
            <a:r>
              <a:rPr lang="en-US" dirty="0"/>
              <a:t>What is Library 4.0</a:t>
            </a:r>
            <a:r>
              <a:rPr lang="en-US" dirty="0" smtClean="0"/>
              <a:t>?</a:t>
            </a:r>
          </a:p>
          <a:p>
            <a:r>
              <a:rPr lang="en-US" dirty="0" smtClean="0"/>
              <a:t>Library 4.0 in academic libraries</a:t>
            </a:r>
          </a:p>
          <a:p>
            <a:r>
              <a:rPr lang="en-US" dirty="0" smtClean="0"/>
              <a:t>Examples of Library 4.0 technologies</a:t>
            </a:r>
          </a:p>
          <a:p>
            <a:r>
              <a:rPr lang="en-US" dirty="0" smtClean="0"/>
              <a:t>Findings from the literature</a:t>
            </a:r>
          </a:p>
          <a:p>
            <a:r>
              <a:rPr lang="en-US" dirty="0" smtClean="0"/>
              <a:t>Recommendations</a:t>
            </a:r>
          </a:p>
          <a:p>
            <a:r>
              <a:rPr lang="en-US" dirty="0" smtClean="0"/>
              <a:t>Conclusion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53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014"/>
            <a:ext cx="7886700" cy="724082"/>
          </a:xfrm>
        </p:spPr>
        <p:txBody>
          <a:bodyPr/>
          <a:lstStyle/>
          <a:p>
            <a:r>
              <a:rPr lang="en-US" sz="4000" dirty="0" smtClean="0"/>
              <a:t>Recommendations </a:t>
            </a:r>
            <a:r>
              <a:rPr lang="en-US" sz="4000" dirty="0" err="1" smtClean="0"/>
              <a:t>cont</a:t>
            </a:r>
            <a:r>
              <a:rPr lang="en-US" sz="4000" dirty="0" smtClean="0"/>
              <a:t>…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869" y="1507514"/>
            <a:ext cx="8546072" cy="4836136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whole library ecosystem must </a:t>
            </a:r>
            <a:r>
              <a:rPr lang="en-US" dirty="0"/>
              <a:t>transform &amp; enjoy changes brought by </a:t>
            </a:r>
            <a:r>
              <a:rPr lang="en-US" dirty="0" smtClean="0"/>
              <a:t>the 4</a:t>
            </a:r>
            <a:r>
              <a:rPr lang="en-US" baseline="30000" dirty="0" smtClean="0"/>
              <a:t>th</a:t>
            </a:r>
            <a:r>
              <a:rPr lang="en-US" dirty="0" smtClean="0"/>
              <a:t> IR</a:t>
            </a:r>
          </a:p>
          <a:p>
            <a:r>
              <a:rPr lang="en-US" dirty="0" smtClean="0"/>
              <a:t>Academic librarians should embrace Library 4.0 and its many possibilities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7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694" y="166183"/>
            <a:ext cx="7886700" cy="712211"/>
          </a:xfrm>
        </p:spPr>
        <p:txBody>
          <a:bodyPr/>
          <a:lstStyle/>
          <a:p>
            <a:r>
              <a:rPr lang="en-US" sz="4000" dirty="0" smtClean="0"/>
              <a:t> Conclusion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260" y="997096"/>
            <a:ext cx="8605420" cy="5346555"/>
          </a:xfrm>
        </p:spPr>
        <p:txBody>
          <a:bodyPr/>
          <a:lstStyle/>
          <a:p>
            <a:r>
              <a:rPr lang="en-US" dirty="0" smtClean="0"/>
              <a:t>What should be the role of libraries in the 4</a:t>
            </a:r>
            <a:r>
              <a:rPr lang="en-US" baseline="30000" dirty="0" smtClean="0"/>
              <a:t>th</a:t>
            </a:r>
            <a:r>
              <a:rPr lang="en-US" dirty="0" smtClean="0"/>
              <a:t> IR?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Libraries need to bring people along pioneer to this revolution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Need to embrace technology &amp; have the human side on it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Up-skilling is required at all levels in order to be properly prepared for this revolution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To move away from owning things but access things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charset="2"/>
              <a:buChar char="ü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61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72" y="151064"/>
            <a:ext cx="7886700" cy="819150"/>
          </a:xfrm>
        </p:spPr>
        <p:txBody>
          <a:bodyPr/>
          <a:lstStyle/>
          <a:p>
            <a:r>
              <a:rPr lang="en-US" sz="4000" dirty="0" smtClean="0"/>
              <a:t>Conclusion cont...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651" y="1293850"/>
            <a:ext cx="8605419" cy="5049800"/>
          </a:xfrm>
        </p:spPr>
        <p:txBody>
          <a:bodyPr/>
          <a:lstStyle/>
          <a:p>
            <a:r>
              <a:rPr lang="en-US" dirty="0"/>
              <a:t>Librarians need to move from collection to know their </a:t>
            </a:r>
            <a:r>
              <a:rPr lang="en-US" dirty="0" smtClean="0"/>
              <a:t>connection</a:t>
            </a:r>
          </a:p>
          <a:p>
            <a:r>
              <a:rPr lang="en-US" dirty="0" smtClean="0"/>
              <a:t>What do the librarians need to prepare for tomorrow?</a:t>
            </a:r>
          </a:p>
          <a:p>
            <a:r>
              <a:rPr lang="en-US" dirty="0" smtClean="0"/>
              <a:t>To communicate, collaborate, creative, critical thinking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98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Thank you</a:t>
            </a:r>
          </a:p>
          <a:p>
            <a:pPr algn="ctr"/>
            <a:r>
              <a:rPr lang="en-US" sz="3600" dirty="0" smtClean="0">
                <a:solidFill>
                  <a:srgbClr val="0070C0"/>
                </a:solidFill>
              </a:rPr>
              <a:t>Je </a:t>
            </a:r>
            <a:r>
              <a:rPr lang="en-US" sz="3600" dirty="0" err="1" smtClean="0">
                <a:solidFill>
                  <a:srgbClr val="0070C0"/>
                </a:solidFill>
              </a:rPr>
              <a:t>vous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remercie</a:t>
            </a:r>
            <a:endParaRPr lang="en-US" sz="3600" dirty="0" smtClean="0">
              <a:solidFill>
                <a:srgbClr val="0070C0"/>
              </a:solidFill>
            </a:endParaRPr>
          </a:p>
          <a:p>
            <a:pPr algn="ctr"/>
            <a:r>
              <a:rPr lang="en-US" sz="3600" dirty="0" err="1" smtClean="0">
                <a:solidFill>
                  <a:srgbClr val="7030A0"/>
                </a:solidFill>
              </a:rPr>
              <a:t>Waita</a:t>
            </a:r>
            <a:r>
              <a:rPr lang="en-US" sz="3600" dirty="0" smtClean="0">
                <a:solidFill>
                  <a:srgbClr val="7030A0"/>
                </a:solidFill>
              </a:rPr>
              <a:t> </a:t>
            </a:r>
            <a:r>
              <a:rPr lang="en-US" sz="3600" dirty="0" err="1" smtClean="0">
                <a:solidFill>
                  <a:srgbClr val="7030A0"/>
                </a:solidFill>
              </a:rPr>
              <a:t>hako</a:t>
            </a:r>
            <a:endParaRPr lang="en-US" sz="3600" dirty="0" smtClean="0">
              <a:solidFill>
                <a:srgbClr val="7030A0"/>
              </a:solidFill>
            </a:endParaRPr>
          </a:p>
          <a:p>
            <a:pPr algn="ctr"/>
            <a:r>
              <a:rPr lang="en-US" sz="3600" dirty="0" smtClean="0">
                <a:solidFill>
                  <a:srgbClr val="A50021"/>
                </a:solidFill>
              </a:rPr>
              <a:t>Asante</a:t>
            </a:r>
            <a:r>
              <a:rPr lang="en-US" sz="3600" dirty="0" smtClean="0"/>
              <a:t> </a:t>
            </a:r>
          </a:p>
          <a:p>
            <a:pPr algn="ctr"/>
            <a:r>
              <a:rPr lang="en-US" sz="3600" dirty="0" err="1" smtClean="0"/>
              <a:t>Siyabonga</a:t>
            </a:r>
            <a:r>
              <a:rPr lang="en-US" sz="3600" dirty="0" smtClean="0"/>
              <a:t>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3926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5562" y="309092"/>
            <a:ext cx="5638033" cy="759225"/>
          </a:xfrm>
        </p:spPr>
        <p:txBody>
          <a:bodyPr/>
          <a:lstStyle/>
          <a:p>
            <a:r>
              <a:rPr lang="en-US" sz="4000" dirty="0" smtClean="0"/>
              <a:t>Introduction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391" y="1270111"/>
            <a:ext cx="8713425" cy="5014780"/>
          </a:xfrm>
        </p:spPr>
        <p:txBody>
          <a:bodyPr/>
          <a:lstStyle/>
          <a:p>
            <a:r>
              <a:rPr lang="en-US" dirty="0" smtClean="0"/>
              <a:t>Academic libraries provide access to books &amp; space to users &amp; also offers digital environment</a:t>
            </a:r>
          </a:p>
          <a:p>
            <a:r>
              <a:rPr lang="en-US" dirty="0" smtClean="0"/>
              <a:t>Libraries are influenced by external pressures to evolve including change in IT environment</a:t>
            </a:r>
          </a:p>
          <a:p>
            <a:r>
              <a:rPr lang="en-US" dirty="0" smtClean="0"/>
              <a:t>Large academic libraries use automated robots with RFID &amp; data from the cataloguing record to retrieve and deliver books for users</a:t>
            </a:r>
          </a:p>
          <a:p>
            <a:r>
              <a:rPr lang="en-US" dirty="0" smtClean="0"/>
              <a:t>This example, shows that libraries are increasingly becoming part of the 4</a:t>
            </a:r>
            <a:r>
              <a:rPr lang="en-US" baseline="30000" dirty="0" smtClean="0"/>
              <a:t>th</a:t>
            </a:r>
            <a:r>
              <a:rPr lang="en-US" dirty="0" smtClean="0"/>
              <a:t> Industrial Revolution</a:t>
            </a:r>
          </a:p>
          <a:p>
            <a:r>
              <a:rPr lang="en-US" dirty="0" smtClean="0"/>
              <a:t> Increase use of Library 4.0 style technologies &amp; processes applied to library services for patrons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43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700" y="103031"/>
            <a:ext cx="8487176" cy="644791"/>
          </a:xfrm>
        </p:spPr>
        <p:txBody>
          <a:bodyPr/>
          <a:lstStyle/>
          <a:p>
            <a:r>
              <a:rPr lang="en-US" sz="3200" b="1" dirty="0" smtClean="0"/>
              <a:t>Concept of the 4</a:t>
            </a:r>
            <a:r>
              <a:rPr lang="en-US" sz="3200" b="1" baseline="30000" dirty="0" smtClean="0"/>
              <a:t>th</a:t>
            </a:r>
            <a:r>
              <a:rPr lang="en-US" sz="3200" b="1" dirty="0" smtClean="0"/>
              <a:t> Industrial Revolution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699" y="878394"/>
            <a:ext cx="8641723" cy="5436545"/>
          </a:xfrm>
        </p:spPr>
        <p:txBody>
          <a:bodyPr/>
          <a:lstStyle/>
          <a:p>
            <a:r>
              <a:rPr lang="en-US" dirty="0" smtClean="0"/>
              <a:t>The 4</a:t>
            </a:r>
            <a:r>
              <a:rPr lang="en-US" baseline="30000" dirty="0" smtClean="0"/>
              <a:t>th</a:t>
            </a:r>
            <a:r>
              <a:rPr lang="en-US" dirty="0" smtClean="0"/>
              <a:t> IR require all enterprises to innovate in order to remain relevant &amp; competitive on the global market</a:t>
            </a:r>
          </a:p>
          <a:p>
            <a:r>
              <a:rPr lang="en-US" dirty="0" smtClean="0"/>
              <a:t>It refers to shift towards digitization, as technological advances  (</a:t>
            </a:r>
            <a:r>
              <a:rPr lang="en-US" dirty="0" err="1" smtClean="0"/>
              <a:t>IoT</a:t>
            </a:r>
            <a:r>
              <a:rPr lang="en-US" dirty="0"/>
              <a:t> </a:t>
            </a:r>
            <a:r>
              <a:rPr lang="en-US" dirty="0" smtClean="0"/>
              <a:t>&amp; AI) &amp; automation change the way we live our lives</a:t>
            </a:r>
          </a:p>
          <a:p>
            <a:r>
              <a:rPr lang="en-US" dirty="0" smtClean="0"/>
              <a:t>The 4</a:t>
            </a:r>
            <a:r>
              <a:rPr lang="en-US" baseline="30000" dirty="0" smtClean="0"/>
              <a:t>th</a:t>
            </a:r>
            <a:r>
              <a:rPr lang="en-US" dirty="0" smtClean="0"/>
              <a:t> IR resulted due to number of technologies converging in industrial operations such as: robotics, artificial intelligence, cloud computing, big data, 3D printing etc.</a:t>
            </a:r>
          </a:p>
          <a:p>
            <a:r>
              <a:rPr lang="en-US" dirty="0" smtClean="0"/>
              <a:t>In 4</a:t>
            </a:r>
            <a:r>
              <a:rPr lang="en-US" baseline="30000" dirty="0" smtClean="0"/>
              <a:t>th</a:t>
            </a:r>
            <a:r>
              <a:rPr lang="en-US" dirty="0" smtClean="0"/>
              <a:t> IR physical things become part of the internet, whether they are machines in factories, automobile or parts of the human body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5875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54313"/>
            <a:ext cx="7886700" cy="1151407"/>
          </a:xfrm>
        </p:spPr>
        <p:txBody>
          <a:bodyPr/>
          <a:lstStyle/>
          <a:p>
            <a:r>
              <a:rPr lang="en-US" sz="4000" dirty="0" smtClean="0"/>
              <a:t>Impact of the 4</a:t>
            </a:r>
            <a:r>
              <a:rPr lang="en-US" sz="4000" baseline="30000" dirty="0" smtClean="0"/>
              <a:t>th</a:t>
            </a:r>
            <a:r>
              <a:rPr lang="en-US" sz="4000" dirty="0" smtClean="0"/>
              <a:t> IR in academic institutions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304" y="1483774"/>
            <a:ext cx="8783463" cy="4807426"/>
          </a:xfrm>
        </p:spPr>
        <p:txBody>
          <a:bodyPr/>
          <a:lstStyle/>
          <a:p>
            <a:r>
              <a:rPr lang="en-US" dirty="0" smtClean="0"/>
              <a:t>Universities need to adjust to global changes </a:t>
            </a:r>
          </a:p>
          <a:p>
            <a:r>
              <a:rPr lang="en-US" dirty="0" smtClean="0"/>
              <a:t>Through updating their programs to capacitate the next-generation talent to meet the needs of the industry of the future</a:t>
            </a:r>
          </a:p>
          <a:p>
            <a:r>
              <a:rPr lang="en-US" dirty="0" smtClean="0"/>
              <a:t>They should become a one-stop knowledge center for firms, industry associations, government agencies &amp; community organizations</a:t>
            </a:r>
          </a:p>
          <a:p>
            <a:r>
              <a:rPr lang="en-US" dirty="0" smtClean="0"/>
              <a:t>Their role not only to usher graduates into current jobs but to develop employees of the future &amp; enable some to power next generation industries</a:t>
            </a:r>
          </a:p>
          <a:p>
            <a:r>
              <a:rPr lang="en-US" dirty="0" smtClean="0"/>
              <a:t>Universities have discussions around the 4</a:t>
            </a:r>
            <a:r>
              <a:rPr lang="en-US" baseline="30000" dirty="0" smtClean="0"/>
              <a:t>th</a:t>
            </a:r>
            <a:r>
              <a:rPr lang="en-US" dirty="0" smtClean="0"/>
              <a:t> IR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84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0572"/>
            <a:ext cx="7886700" cy="759692"/>
          </a:xfrm>
        </p:spPr>
        <p:txBody>
          <a:bodyPr/>
          <a:lstStyle/>
          <a:p>
            <a:r>
              <a:rPr lang="en-US" sz="4000" dirty="0" smtClean="0"/>
              <a:t>What transpired Library 4.0?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174" y="1032707"/>
            <a:ext cx="8783462" cy="5310944"/>
          </a:xfrm>
        </p:spPr>
        <p:txBody>
          <a:bodyPr/>
          <a:lstStyle/>
          <a:p>
            <a:r>
              <a:rPr lang="en-US" dirty="0" smtClean="0"/>
              <a:t>The 4</a:t>
            </a:r>
            <a:r>
              <a:rPr lang="en-US" baseline="30000" dirty="0" smtClean="0"/>
              <a:t>th</a:t>
            </a:r>
            <a:r>
              <a:rPr lang="en-US" dirty="0" smtClean="0"/>
              <a:t> IR can have impact on future job prospects including librarians, due to rapid growth of technology</a:t>
            </a:r>
          </a:p>
          <a:p>
            <a:r>
              <a:rPr lang="en-US" dirty="0" smtClean="0"/>
              <a:t>With new revolution, justification for existence of libraries &amp; librarians is needed as data &amp; information can be managed &amp; shared in real time using artificial intelligence</a:t>
            </a:r>
          </a:p>
          <a:p>
            <a:r>
              <a:rPr lang="en-US" dirty="0" smtClean="0"/>
              <a:t>To ensure that libraries remains relevant, some form of transformation is needed to face the 4</a:t>
            </a:r>
            <a:r>
              <a:rPr lang="en-US" baseline="30000" dirty="0" smtClean="0"/>
              <a:t>th</a:t>
            </a:r>
            <a:r>
              <a:rPr lang="en-US" dirty="0" smtClean="0"/>
              <a:t> IR</a:t>
            </a:r>
          </a:p>
          <a:p>
            <a:r>
              <a:rPr lang="en-US" dirty="0" smtClean="0"/>
              <a:t>In this era, libraries will offer value-added services e.g. data analysis to academics &amp; researchers while producing students with desired quality service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69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014"/>
            <a:ext cx="7886700" cy="902134"/>
          </a:xfrm>
        </p:spPr>
        <p:txBody>
          <a:bodyPr/>
          <a:lstStyle/>
          <a:p>
            <a:r>
              <a:rPr lang="en-US" sz="4000" dirty="0" smtClean="0"/>
              <a:t>What is Library 4.0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695" y="1341331"/>
            <a:ext cx="8498019" cy="5002319"/>
          </a:xfrm>
        </p:spPr>
        <p:txBody>
          <a:bodyPr/>
          <a:lstStyle/>
          <a:p>
            <a:r>
              <a:rPr lang="en-US" dirty="0" smtClean="0"/>
              <a:t>It is an era of Web 4.0 where libraries need to collaborate with other professional academic networks to survive</a:t>
            </a:r>
          </a:p>
          <a:p>
            <a:r>
              <a:rPr lang="en-US" dirty="0" smtClean="0"/>
              <a:t>This form of collaboration becomes Library 4.0, need to be built in a virtual library environment where all library services are offered in virtual space</a:t>
            </a:r>
          </a:p>
          <a:p>
            <a:r>
              <a:rPr lang="en-US" dirty="0" smtClean="0"/>
              <a:t>Some institutions are already using Library 4.0 technologies such as maker-space, Google Glass, big data, cloud computing, augmented reality etc.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04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78052"/>
            <a:ext cx="7886700" cy="807173"/>
          </a:xfrm>
        </p:spPr>
        <p:txBody>
          <a:bodyPr/>
          <a:lstStyle/>
          <a:p>
            <a:r>
              <a:rPr lang="en-US" sz="4000" dirty="0" smtClean="0"/>
              <a:t>Library 4.0 in academic libraries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782" y="1151408"/>
            <a:ext cx="8759724" cy="5192242"/>
          </a:xfrm>
        </p:spPr>
        <p:txBody>
          <a:bodyPr/>
          <a:lstStyle/>
          <a:p>
            <a:r>
              <a:rPr lang="en-US" dirty="0" err="1" smtClean="0"/>
              <a:t>MakerSpace</a:t>
            </a:r>
            <a:r>
              <a:rPr lang="en-US" dirty="0" smtClean="0"/>
              <a:t> at the University of Pretoria – </a:t>
            </a:r>
            <a:r>
              <a:rPr lang="en-US" dirty="0" err="1" smtClean="0"/>
              <a:t>Merensky</a:t>
            </a:r>
            <a:r>
              <a:rPr lang="en-US" dirty="0" smtClean="0"/>
              <a:t> Library, the unit is open to the university community </a:t>
            </a:r>
          </a:p>
          <a:p>
            <a:r>
              <a:rPr lang="en-US" dirty="0" smtClean="0"/>
              <a:t>They define </a:t>
            </a:r>
            <a:r>
              <a:rPr lang="en-US" dirty="0" err="1" smtClean="0"/>
              <a:t>MakerSpace</a:t>
            </a:r>
            <a:r>
              <a:rPr lang="en-US" dirty="0" smtClean="0"/>
              <a:t> as a creative laboratory to enable people with ideas to collaborate with people who have technical ability to make ideas become reality</a:t>
            </a:r>
          </a:p>
          <a:p>
            <a:r>
              <a:rPr lang="en-US" dirty="0" smtClean="0"/>
              <a:t>The space provides access to the latest technology trends such as 3D printing, 3D scanning, electronics and 3D design software</a:t>
            </a:r>
          </a:p>
          <a:p>
            <a:r>
              <a:rPr lang="en-US" dirty="0"/>
              <a:t>The University of Missouri Kansas City Robot – Miller Nicholas Library installed a robotic storage &amp; retrieval system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33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782" y="118702"/>
            <a:ext cx="8712246" cy="795302"/>
          </a:xfrm>
        </p:spPr>
        <p:txBody>
          <a:bodyPr/>
          <a:lstStyle/>
          <a:p>
            <a:r>
              <a:rPr lang="en-US" sz="4000" dirty="0" smtClean="0"/>
              <a:t>Library 4.0 in academic libraries </a:t>
            </a:r>
            <a:r>
              <a:rPr lang="en-US" sz="4000" dirty="0" err="1" smtClean="0"/>
              <a:t>cont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434" y="1151407"/>
            <a:ext cx="8747853" cy="4854907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Robotic holds about </a:t>
            </a:r>
            <a:r>
              <a:rPr lang="en-US" dirty="0" smtClean="0"/>
              <a:t>80% </a:t>
            </a:r>
            <a:r>
              <a:rPr lang="en-US" dirty="0"/>
              <a:t>of the library collection, freeing up space for users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Library’s catalogue provides gateway to books &amp; journals stored in the Robot</a:t>
            </a:r>
          </a:p>
          <a:p>
            <a:r>
              <a:rPr lang="en-US" dirty="0" smtClean="0"/>
              <a:t>Request of these materials can be done on any computer with Internet even from home</a:t>
            </a:r>
          </a:p>
          <a:p>
            <a:r>
              <a:rPr lang="en-US" dirty="0" smtClean="0"/>
              <a:t>An automatic crane will locate the requested item, deliver it to pick-up station, staff will hold the item until collected by the user</a:t>
            </a:r>
            <a:endParaRPr lang="en-US" dirty="0"/>
          </a:p>
          <a:p>
            <a:r>
              <a:rPr lang="en-US" dirty="0"/>
              <a:t>Retrieval system contains items that are occasional or little used but are easily </a:t>
            </a:r>
            <a:r>
              <a:rPr lang="en-US" dirty="0" smtClean="0"/>
              <a:t>accessible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30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2017 - PowerPoint Presentation v1.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 PowerPoint Presentation [Read-Only]" id="{29E3D6F7-545F-4F0B-9ABF-3F5AD42ED360}" vid="{2AB012BE-7FA5-4B43-ADE8-9DF8157BE5A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Presentation on Library visits</Template>
  <TotalTime>3285</TotalTime>
  <Words>1420</Words>
  <Application>Microsoft Office PowerPoint</Application>
  <PresentationFormat>On-screen Show (4:3)</PresentationFormat>
  <Paragraphs>132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Verdana</vt:lpstr>
      <vt:lpstr>Wingdings</vt:lpstr>
      <vt:lpstr>Template 2017 - PowerPoint Presentation v1.1</vt:lpstr>
      <vt:lpstr>PowerPoint Presentation</vt:lpstr>
      <vt:lpstr>Content</vt:lpstr>
      <vt:lpstr>Introduction</vt:lpstr>
      <vt:lpstr>Concept of the 4th Industrial Revolution</vt:lpstr>
      <vt:lpstr>Impact of the 4th IR in academic institutions</vt:lpstr>
      <vt:lpstr>What transpired Library 4.0?</vt:lpstr>
      <vt:lpstr>What is Library 4.0</vt:lpstr>
      <vt:lpstr>Library 4.0 in academic libraries</vt:lpstr>
      <vt:lpstr>Library 4.0 in academic libraries cont</vt:lpstr>
      <vt:lpstr>Library 4.0 in academic libraries</vt:lpstr>
      <vt:lpstr>Library 4.0 in academic libraries cont</vt:lpstr>
      <vt:lpstr>Library 4.0 in academic libraries cont </vt:lpstr>
      <vt:lpstr>Library 4.0 in academic libraries cont </vt:lpstr>
      <vt:lpstr>Examples of Library 4.0 technologies </vt:lpstr>
      <vt:lpstr>More examples…</vt:lpstr>
      <vt:lpstr>More examples…</vt:lpstr>
      <vt:lpstr>Findings from the literature</vt:lpstr>
      <vt:lpstr>Findings from the literature</vt:lpstr>
      <vt:lpstr>Recommendations</vt:lpstr>
      <vt:lpstr>Recommendations cont…</vt:lpstr>
      <vt:lpstr> Conclusion</vt:lpstr>
      <vt:lpstr>Conclusion cont...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Nomthandazo Mkhathali</dc:creator>
  <cp:lastModifiedBy>Biziwe Tembe</cp:lastModifiedBy>
  <cp:revision>109</cp:revision>
  <dcterms:created xsi:type="dcterms:W3CDTF">2018-09-07T14:02:31Z</dcterms:created>
  <dcterms:modified xsi:type="dcterms:W3CDTF">2021-10-10T15:36:48Z</dcterms:modified>
</cp:coreProperties>
</file>